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4" r:id="rId12"/>
    <p:sldId id="267" r:id="rId13"/>
    <p:sldId id="269" r:id="rId14"/>
    <p:sldId id="268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1C62089-F3FC-424D-A245-BABA0C6332FD}">
          <p14:sldIdLst>
            <p14:sldId id="256"/>
            <p14:sldId id="257"/>
            <p14:sldId id="266"/>
            <p14:sldId id="258"/>
            <p14:sldId id="259"/>
            <p14:sldId id="260"/>
            <p14:sldId id="261"/>
            <p14:sldId id="262"/>
            <p14:sldId id="263"/>
            <p14:sldId id="265"/>
            <p14:sldId id="264"/>
            <p14:sldId id="267"/>
            <p14:sldId id="269"/>
            <p14:sldId id="26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FFE5"/>
    <a:srgbClr val="FFCC0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44F0A-5C03-4777-9EC8-8657CDA19EB5}" type="datetimeFigureOut">
              <a:rPr lang="es-ES" smtClean="0"/>
              <a:pPr/>
              <a:t>21/09/2017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DBA6-8AAD-4702-A9A0-A101A2F17E7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3305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44F0A-5C03-4777-9EC8-8657CDA19EB5}" type="datetimeFigureOut">
              <a:rPr lang="es-ES" smtClean="0"/>
              <a:pPr/>
              <a:t>21/09/2017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DBA6-8AAD-4702-A9A0-A101A2F17E7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4005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44F0A-5C03-4777-9EC8-8657CDA19EB5}" type="datetimeFigureOut">
              <a:rPr lang="es-ES" smtClean="0"/>
              <a:pPr/>
              <a:t>21/09/2017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DBA6-8AAD-4702-A9A0-A101A2F17E7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9462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44F0A-5C03-4777-9EC8-8657CDA19EB5}" type="datetimeFigureOut">
              <a:rPr lang="es-ES" smtClean="0"/>
              <a:pPr/>
              <a:t>21/09/2017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DBA6-8AAD-4702-A9A0-A101A2F17E7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8816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44F0A-5C03-4777-9EC8-8657CDA19EB5}" type="datetimeFigureOut">
              <a:rPr lang="es-ES" smtClean="0"/>
              <a:pPr/>
              <a:t>21/09/2017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DBA6-8AAD-4702-A9A0-A101A2F17E7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5999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44F0A-5C03-4777-9EC8-8657CDA19EB5}" type="datetimeFigureOut">
              <a:rPr lang="es-ES" smtClean="0"/>
              <a:pPr/>
              <a:t>21/09/2017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DBA6-8AAD-4702-A9A0-A101A2F17E7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179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44F0A-5C03-4777-9EC8-8657CDA19EB5}" type="datetimeFigureOut">
              <a:rPr lang="es-ES" smtClean="0"/>
              <a:pPr/>
              <a:t>21/09/2017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DBA6-8AAD-4702-A9A0-A101A2F17E7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3228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44F0A-5C03-4777-9EC8-8657CDA19EB5}" type="datetimeFigureOut">
              <a:rPr lang="es-ES" smtClean="0"/>
              <a:pPr/>
              <a:t>21/09/2017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DBA6-8AAD-4702-A9A0-A101A2F17E7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407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44F0A-5C03-4777-9EC8-8657CDA19EB5}" type="datetimeFigureOut">
              <a:rPr lang="es-ES" smtClean="0"/>
              <a:pPr/>
              <a:t>21/09/2017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DBA6-8AAD-4702-A9A0-A101A2F17E7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184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44F0A-5C03-4777-9EC8-8657CDA19EB5}" type="datetimeFigureOut">
              <a:rPr lang="es-ES" smtClean="0"/>
              <a:pPr/>
              <a:t>21/09/2017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DBA6-8AAD-4702-A9A0-A101A2F17E7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959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44F0A-5C03-4777-9EC8-8657CDA19EB5}" type="datetimeFigureOut">
              <a:rPr lang="es-ES" smtClean="0"/>
              <a:pPr/>
              <a:t>21/09/2017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DBA6-8AAD-4702-A9A0-A101A2F17E7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6150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44F0A-5C03-4777-9EC8-8657CDA19EB5}" type="datetimeFigureOut">
              <a:rPr lang="es-ES" smtClean="0"/>
              <a:pPr/>
              <a:t>21/09/2017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9DBA6-8AAD-4702-A9A0-A101A2F17E7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6451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3573016"/>
            <a:ext cx="7772400" cy="2522711"/>
          </a:xfrm>
          <a:blipFill>
            <a:blip r:embed="rId2"/>
            <a:tile tx="0" ty="0" sx="100000" sy="100000" flip="none" algn="tl"/>
          </a:blipFill>
          <a:ln w="38100">
            <a:solidFill>
              <a:schemeClr val="tx2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s-ES_tradnl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>A</a:t>
            </a:r>
            <a:r>
              <a:rPr lang="es-ES_tradnl" b="1" cap="all" dirty="0" smtClean="0">
                <a:ln/>
                <a:solidFill>
                  <a:srgbClr val="00B0F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>C</a:t>
            </a:r>
            <a:r>
              <a:rPr lang="es-ES_tradnl" b="1" cap="all" dirty="0" smtClean="0">
                <a:ln/>
                <a:solidFill>
                  <a:srgbClr val="00B05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>T</a:t>
            </a:r>
            <a:r>
              <a:rPr lang="es-ES_tradnl" b="1" cap="all" dirty="0" smtClean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>I</a:t>
            </a:r>
            <a:r>
              <a:rPr lang="es-ES_tradnl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>V</a:t>
            </a:r>
            <a:r>
              <a:rPr lang="es-ES_tradnl" b="1" cap="all" dirty="0" smtClean="0">
                <a:ln/>
                <a:solidFill>
                  <a:srgbClr val="00B05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>I</a:t>
            </a:r>
            <a:r>
              <a:rPr lang="es-ES_tradnl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>D</a:t>
            </a:r>
            <a:r>
              <a:rPr lang="es-ES_tradnl" b="1" cap="all" dirty="0" smtClean="0">
                <a:ln/>
                <a:solidFill>
                  <a:srgbClr val="00B0F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>A</a:t>
            </a:r>
            <a:r>
              <a:rPr lang="es-ES_tradnl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>D</a:t>
            </a:r>
            <a:r>
              <a:rPr lang="es-ES_tradnl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>E</a:t>
            </a:r>
            <a:r>
              <a:rPr lang="es-ES_tradnl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>S</a:t>
            </a:r>
            <a:r>
              <a:rPr lang="es-ES_tradnl" b="1" cap="all" dirty="0" smtClean="0">
                <a:ln/>
                <a:solidFill>
                  <a:schemeClr val="accent3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> </a:t>
            </a:r>
            <a:r>
              <a:rPr lang="es-ES_tradnl" b="1" cap="all" dirty="0" smtClean="0">
                <a:ln/>
                <a:solidFill>
                  <a:srgbClr val="00B05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>E</a:t>
            </a:r>
            <a:r>
              <a:rPr lang="es-ES_tradnl" b="1" cap="all" dirty="0" smtClean="0">
                <a:ln/>
                <a:solidFill>
                  <a:srgbClr val="00B0F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>X</a:t>
            </a:r>
            <a:r>
              <a:rPr lang="es-ES_tradnl" b="1" cap="all" dirty="0" smtClean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>T</a:t>
            </a:r>
            <a:r>
              <a:rPr lang="es-ES_tradnl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>R</a:t>
            </a:r>
            <a:r>
              <a:rPr lang="es-ES_tradnl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>A</a:t>
            </a:r>
            <a:r>
              <a:rPr lang="es-ES_tradnl" b="1" cap="all" dirty="0" smtClean="0">
                <a:ln/>
                <a:solidFill>
                  <a:srgbClr val="00B05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>E</a:t>
            </a:r>
            <a:r>
              <a:rPr lang="es-ES_tradnl" b="1" cap="all" dirty="0" smtClean="0">
                <a:ln/>
                <a:solidFill>
                  <a:srgbClr val="00B0F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>S</a:t>
            </a:r>
            <a:r>
              <a:rPr lang="es-ES_tradnl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>C</a:t>
            </a:r>
            <a:r>
              <a:rPr lang="es-ES_tradnl" b="1" cap="all" dirty="0" smtClean="0">
                <a:ln/>
                <a:solidFill>
                  <a:srgbClr val="00B05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>O</a:t>
            </a:r>
            <a:r>
              <a:rPr lang="es-ES_tradnl" b="1" cap="all" dirty="0" smtClean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>L</a:t>
            </a:r>
            <a:r>
              <a:rPr lang="es-ES_tradnl" b="1" cap="all" dirty="0" smtClean="0">
                <a:ln/>
                <a:solidFill>
                  <a:srgbClr val="00B0F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>A</a:t>
            </a:r>
            <a:r>
              <a:rPr lang="es-ES_tradnl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>R</a:t>
            </a:r>
            <a:r>
              <a:rPr lang="es-ES_tradnl" b="1" cap="all" dirty="0" smtClean="0">
                <a:ln/>
                <a:solidFill>
                  <a:srgbClr val="00B05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>E</a:t>
            </a:r>
            <a:r>
              <a:rPr lang="es-ES_tradnl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>S</a:t>
            </a:r>
            <a:r>
              <a:rPr lang="es-ES_tradnl" b="1" cap="all" dirty="0" smtClean="0">
                <a:ln/>
                <a:solidFill>
                  <a:schemeClr val="accent3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/>
            </a:r>
            <a:br>
              <a:rPr lang="es-ES_tradnl" b="1" cap="all" dirty="0" smtClean="0">
                <a:ln/>
                <a:solidFill>
                  <a:schemeClr val="accent3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</a:br>
            <a:r>
              <a:rPr lang="es-ES_tradnl" b="1" cap="all" dirty="0" smtClean="0">
                <a:ln/>
                <a:solidFill>
                  <a:schemeClr val="tx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ndy Round BTN" panose="020F0604020102040306" pitchFamily="34" charset="0"/>
              </a:rPr>
              <a:t>2017-2018</a:t>
            </a:r>
            <a:endParaRPr lang="es-ES" b="1" cap="all" dirty="0">
              <a:ln/>
              <a:solidFill>
                <a:schemeClr val="tx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Candy Round BTN" panose="020F0604020102040306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304"/>
          <a:stretch/>
        </p:blipFill>
        <p:spPr bwMode="auto">
          <a:xfrm>
            <a:off x="1225530" y="764703"/>
            <a:ext cx="2842414" cy="2304256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764703"/>
            <a:ext cx="2304256" cy="2304256"/>
          </a:xfrm>
          <a:prstGeom prst="rect">
            <a:avLst/>
          </a:prstGeom>
          <a:noFill/>
          <a:ln w="38100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092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ln w="38100">
            <a:solidFill>
              <a:schemeClr val="tx2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s-ES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TÉCNICAS DE ESTUDIO</a:t>
            </a:r>
            <a:endParaRPr lang="es-E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9393" y="1772816"/>
            <a:ext cx="8155055" cy="4824536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dirty="0" smtClean="0"/>
              <a:t>Consideramos que es muy importante preparar a los </a:t>
            </a:r>
            <a:r>
              <a:rPr lang="es-ES" dirty="0" err="1" smtClean="0"/>
              <a:t>alumn@s</a:t>
            </a:r>
            <a:r>
              <a:rPr lang="es-ES" dirty="0" smtClean="0"/>
              <a:t> para este proceso de cambio, ofreciéndoles herramientas y recursos para desarrollar su aprendizaje en los últimos años de Primaria que les permitan seguir avanzando 				sin dificultades siendo 				autónomos de su propio 				estudio.</a:t>
            </a:r>
            <a:endParaRPr lang="es-ES" dirty="0"/>
          </a:p>
        </p:txBody>
      </p:sp>
      <p:pic>
        <p:nvPicPr>
          <p:cNvPr id="7170" name="Picture 2" descr="Resultado de imagen de estudiar niños dibuj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437112"/>
            <a:ext cx="2160240" cy="194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6154474"/>
      </p:ext>
    </p:extLst>
  </p:cSld>
  <p:clrMapOvr>
    <a:masterClrMapping/>
  </p:clrMapOvr>
  <p:transition spd="slow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ln w="38100">
            <a:solidFill>
              <a:schemeClr val="tx2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s-ES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TÉCNICAS DE ESTUDIO</a:t>
            </a:r>
            <a:endParaRPr lang="es-E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752528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dirty="0"/>
              <a:t>	</a:t>
            </a:r>
            <a:r>
              <a:rPr lang="es-ES" dirty="0" smtClean="0"/>
              <a:t>		Cada persona por sus 					características personales, 				utiliza el </a:t>
            </a:r>
            <a:r>
              <a:rPr lang="es-ES" dirty="0"/>
              <a:t>método </a:t>
            </a:r>
            <a:r>
              <a:rPr lang="es-ES" dirty="0" smtClean="0"/>
              <a:t>de estudio que </a:t>
            </a:r>
            <a:r>
              <a:rPr lang="es-ES" dirty="0"/>
              <a:t>le </a:t>
            </a:r>
            <a:r>
              <a:rPr lang="es-ES" dirty="0" smtClean="0"/>
              <a:t>resulte </a:t>
            </a:r>
            <a:r>
              <a:rPr lang="es-ES" dirty="0"/>
              <a:t>más útil y beneficioso. </a:t>
            </a:r>
            <a:r>
              <a:rPr lang="es-ES" dirty="0" smtClean="0"/>
              <a:t>Un </a:t>
            </a:r>
            <a:r>
              <a:rPr lang="es-ES" dirty="0" err="1" smtClean="0"/>
              <a:t>alumn</a:t>
            </a:r>
            <a:r>
              <a:rPr lang="es-ES" dirty="0" smtClean="0"/>
              <a:t>@ </a:t>
            </a:r>
            <a:r>
              <a:rPr lang="es-ES" dirty="0"/>
              <a:t>que posea buena memoria fotográfica </a:t>
            </a:r>
            <a:r>
              <a:rPr lang="es-ES" dirty="0" smtClean="0"/>
              <a:t>estudiará mejor mediante esquemas o mapas conceptuales; </a:t>
            </a:r>
            <a:r>
              <a:rPr lang="es-ES" dirty="0"/>
              <a:t>mientras que la persona que tenga mayor facilidad para </a:t>
            </a:r>
            <a:r>
              <a:rPr lang="es-ES" dirty="0" smtClean="0"/>
              <a:t>sintetizar, </a:t>
            </a:r>
            <a:r>
              <a:rPr lang="es-ES" dirty="0"/>
              <a:t>estudiará mejor con resúmenes.</a:t>
            </a:r>
          </a:p>
        </p:txBody>
      </p:sp>
      <p:pic>
        <p:nvPicPr>
          <p:cNvPr id="8194" name="Picture 2" descr="Resultado de imagen de metodos de estudi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88840"/>
            <a:ext cx="2413620" cy="1186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488895"/>
      </p:ext>
    </p:extLst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4036" y="260648"/>
            <a:ext cx="8229600" cy="1143000"/>
          </a:xfrm>
          <a:blipFill>
            <a:blip r:embed="rId2"/>
            <a:tile tx="0" ty="0" sx="100000" sy="100000" flip="none" algn="tl"/>
          </a:blipFill>
          <a:ln w="38100">
            <a:solidFill>
              <a:schemeClr val="tx2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s-ES_tradnl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TÉCNICAS DE ESTUDIO</a:t>
            </a:r>
            <a:endParaRPr lang="es-E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853136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dirty="0" smtClean="0"/>
              <a:t>En Centro Nexos trabajamos en base a esa individualidad, por eso nuestras técnicas de estudio se imparten en pequeños grupos, orientando y ofreciendo las estrategias que mejor se adapten a cada </a:t>
            </a:r>
            <a:r>
              <a:rPr lang="es-ES" dirty="0" err="1" smtClean="0"/>
              <a:t>alumn</a:t>
            </a:r>
            <a:r>
              <a:rPr lang="es-ES" dirty="0" smtClean="0"/>
              <a:t>@ para que  aprendan a interiorizar y </a:t>
            </a:r>
          </a:p>
          <a:p>
            <a:pPr marL="0" indent="0" algn="just">
              <a:buNone/>
            </a:pPr>
            <a:r>
              <a:rPr lang="es-ES" dirty="0" smtClean="0"/>
              <a:t>desarrollar su propio </a:t>
            </a:r>
          </a:p>
          <a:p>
            <a:pPr marL="0" indent="0" algn="just">
              <a:buNone/>
            </a:pPr>
            <a:r>
              <a:rPr lang="es-ES" dirty="0" smtClean="0"/>
              <a:t>método de estudio.</a:t>
            </a:r>
            <a:endParaRPr lang="es-ES" dirty="0"/>
          </a:p>
        </p:txBody>
      </p:sp>
      <p:pic>
        <p:nvPicPr>
          <p:cNvPr id="3076" name="Picture 4" descr="Resultado de imagen de niños pensando dibuj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293096"/>
            <a:ext cx="2249572" cy="1967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80745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363272" cy="5832648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es-ES" dirty="0" smtClean="0"/>
          </a:p>
          <a:p>
            <a:pPr marL="0" indent="0" algn="ctr">
              <a:buNone/>
            </a:pPr>
            <a:endParaRPr lang="es-ES" dirty="0" smtClean="0"/>
          </a:p>
          <a:p>
            <a:pPr marL="0" indent="0" algn="ctr">
              <a:buNone/>
            </a:pPr>
            <a:endParaRPr lang="es-ES" dirty="0" smtClean="0"/>
          </a:p>
          <a:p>
            <a:pPr marL="0" indent="0" algn="ctr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	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Estamos en: </a:t>
            </a:r>
          </a:p>
          <a:p>
            <a:pPr marL="0" indent="0">
              <a:buNone/>
            </a:pPr>
            <a:r>
              <a:rPr lang="es-ES" dirty="0" smtClean="0"/>
              <a:t>		Paseo de Rubens, 27, 1ºC</a:t>
            </a:r>
          </a:p>
          <a:p>
            <a:pPr marL="0" indent="0">
              <a:buNone/>
            </a:pPr>
            <a:r>
              <a:rPr lang="es-ES" dirty="0" smtClean="0"/>
              <a:t>	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Para más información:</a:t>
            </a:r>
          </a:p>
          <a:p>
            <a:pPr marL="0" indent="0">
              <a:buNone/>
            </a:pPr>
            <a:r>
              <a:rPr lang="es-ES" dirty="0" smtClean="0"/>
              <a:t>		</a:t>
            </a:r>
            <a:r>
              <a:rPr lang="es-ES" b="1" dirty="0" smtClean="0"/>
              <a:t>Técnicas de Estudio:</a:t>
            </a:r>
          </a:p>
          <a:p>
            <a:pPr marL="0" indent="0" algn="ctr">
              <a:buNone/>
            </a:pPr>
            <a:r>
              <a:rPr lang="es-ES" dirty="0" smtClean="0"/>
              <a:t>628474769 (Julia)</a:t>
            </a:r>
          </a:p>
          <a:p>
            <a:pPr marL="0" indent="0" algn="ctr">
              <a:buNone/>
            </a:pPr>
            <a:r>
              <a:rPr lang="es-ES" b="1" dirty="0" smtClean="0"/>
              <a:t>Informática y Mecanografía:</a:t>
            </a:r>
          </a:p>
          <a:p>
            <a:pPr marL="0" indent="0" algn="ctr">
              <a:buNone/>
            </a:pPr>
            <a:r>
              <a:rPr lang="es-ES" dirty="0" smtClean="0"/>
              <a:t>    647502456 (Nieves)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298" y="1000108"/>
            <a:ext cx="393382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19 Imagen" descr="icono teléfon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7224" y="3571876"/>
            <a:ext cx="428628" cy="428628"/>
          </a:xfrm>
          <a:prstGeom prst="rect">
            <a:avLst/>
          </a:prstGeom>
          <a:ln>
            <a:noFill/>
          </a:ln>
        </p:spPr>
      </p:pic>
      <p:pic>
        <p:nvPicPr>
          <p:cNvPr id="21" name="20 Imagen" descr="Icono-direccion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5786" y="2571744"/>
            <a:ext cx="500066" cy="500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852921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363272" cy="5832648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ES" dirty="0" smtClean="0"/>
          </a:p>
          <a:p>
            <a:pPr marL="0" indent="0" algn="ctr">
              <a:buNone/>
            </a:pPr>
            <a:r>
              <a:rPr lang="es-ES" sz="5400" dirty="0" smtClean="0"/>
              <a:t>¡OS ESPERAMOS!</a:t>
            </a:r>
          </a:p>
          <a:p>
            <a:pPr marL="0" indent="0" algn="ctr">
              <a:buNone/>
            </a:pPr>
            <a:endParaRPr lang="es-ES" sz="5400" dirty="0"/>
          </a:p>
          <a:p>
            <a:pPr marL="0" indent="0" algn="ctr">
              <a:buNone/>
            </a:pPr>
            <a:endParaRPr lang="es-ES" sz="5400" u="sng" dirty="0" smtClean="0"/>
          </a:p>
          <a:p>
            <a:pPr marL="0" indent="0" algn="ctr">
              <a:buNone/>
            </a:pPr>
            <a:r>
              <a:rPr lang="es-ES" sz="5400" b="1" u="sng" dirty="0" smtClean="0"/>
              <a:t>MUCHAS GRACIAS</a:t>
            </a:r>
            <a:endParaRPr lang="es-ES" sz="5400" b="1" u="sng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2116091"/>
            <a:ext cx="2880320" cy="1918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069833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ln w="38100">
            <a:solidFill>
              <a:schemeClr val="tx2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s-ES_tradnl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QUIÉNES SOMOS</a:t>
            </a:r>
            <a:endParaRPr lang="es-E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0545" y="1682999"/>
            <a:ext cx="8363272" cy="4853136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s-ES" b="1" dirty="0" smtClean="0"/>
              <a:t>Centro</a:t>
            </a:r>
            <a:r>
              <a:rPr lang="es-ES" b="1" dirty="0"/>
              <a:t> Nexos</a:t>
            </a:r>
            <a:r>
              <a:rPr lang="es-ES" dirty="0"/>
              <a:t> nace para contribuir al </a:t>
            </a:r>
            <a:r>
              <a:rPr lang="es-ES" dirty="0" smtClean="0"/>
              <a:t>desarrollo</a:t>
            </a:r>
            <a:r>
              <a:rPr lang="es-ES" dirty="0"/>
              <a:t> pleno e integral de todos los niños y </a:t>
            </a:r>
            <a:r>
              <a:rPr lang="es-ES" dirty="0" smtClean="0"/>
              <a:t>niñas </a:t>
            </a:r>
            <a:r>
              <a:rPr lang="es-ES" dirty="0"/>
              <a:t>en todos </a:t>
            </a:r>
            <a:r>
              <a:rPr lang="es-ES" dirty="0" smtClean="0"/>
              <a:t>los</a:t>
            </a:r>
            <a:r>
              <a:rPr lang="es-ES" dirty="0"/>
              <a:t> contextos de </a:t>
            </a:r>
            <a:r>
              <a:rPr lang="es-ES" dirty="0" smtClean="0"/>
              <a:t>relación</a:t>
            </a:r>
            <a:r>
              <a:rPr lang="es-ES" dirty="0"/>
              <a:t>.</a:t>
            </a:r>
            <a:endParaRPr lang="es-ES" dirty="0" smtClean="0"/>
          </a:p>
          <a:p>
            <a:r>
              <a:rPr lang="es-ES" dirty="0" smtClean="0"/>
              <a:t>Desarrollando</a:t>
            </a:r>
            <a:r>
              <a:rPr lang="es-ES" dirty="0"/>
              <a:t> sus acciones en varios </a:t>
            </a:r>
            <a:r>
              <a:rPr lang="es-ES" dirty="0" smtClean="0"/>
              <a:t>niveles: </a:t>
            </a:r>
          </a:p>
          <a:p>
            <a:pPr marL="0" indent="0">
              <a:buNone/>
            </a:pPr>
            <a:r>
              <a:rPr lang="es-ES" dirty="0" smtClean="0"/>
              <a:t> 	- Individual.</a:t>
            </a:r>
          </a:p>
          <a:p>
            <a:pPr marL="0" indent="0">
              <a:buNone/>
            </a:pPr>
            <a:r>
              <a:rPr lang="es-ES" dirty="0" smtClean="0"/>
              <a:t>	- Familiar.</a:t>
            </a:r>
          </a:p>
          <a:p>
            <a:pPr marL="0" indent="0">
              <a:buNone/>
            </a:pPr>
            <a:r>
              <a:rPr lang="es-ES" dirty="0" smtClean="0"/>
              <a:t>	- Escolar.</a:t>
            </a:r>
            <a:endParaRPr lang="es-ES" dirty="0"/>
          </a:p>
          <a:p>
            <a:pPr marL="0" indent="0">
              <a:buNone/>
            </a:pPr>
            <a:r>
              <a:rPr lang="es-ES" dirty="0" smtClean="0"/>
              <a:t>	- Social.</a:t>
            </a:r>
            <a:endParaRPr lang="es-ES" dirty="0"/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/>
          </a:p>
        </p:txBody>
      </p:sp>
      <p:pic>
        <p:nvPicPr>
          <p:cNvPr id="1032" name="Picture 8" descr="Imagen relacion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149080"/>
            <a:ext cx="3240360" cy="2156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78648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ln w="38100">
            <a:solidFill>
              <a:schemeClr val="tx2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s-ES_tradnl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ACTIVIDADES EXTRAESCOLARES</a:t>
            </a:r>
            <a:endParaRPr lang="es-E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endParaRPr lang="es-ES" b="1" dirty="0"/>
          </a:p>
          <a:p>
            <a:r>
              <a:rPr lang="es-ES" b="1" dirty="0" smtClean="0"/>
              <a:t>INFORMÁTICA </a:t>
            </a:r>
          </a:p>
          <a:p>
            <a:pPr marL="0" indent="0">
              <a:buNone/>
            </a:pPr>
            <a:r>
              <a:rPr lang="es-ES" b="1" dirty="0"/>
              <a:t> </a:t>
            </a:r>
            <a:r>
              <a:rPr lang="es-ES" b="1" dirty="0" smtClean="0"/>
              <a:t>   Y MECANOGRAFÍA</a:t>
            </a:r>
          </a:p>
          <a:p>
            <a:endParaRPr lang="es-ES" b="1" dirty="0"/>
          </a:p>
          <a:p>
            <a:endParaRPr lang="es-ES" b="1" dirty="0" smtClean="0"/>
          </a:p>
          <a:p>
            <a:r>
              <a:rPr lang="es-ES" b="1" dirty="0" smtClean="0"/>
              <a:t>TÉCNICAS DE </a:t>
            </a:r>
          </a:p>
          <a:p>
            <a:pPr marL="0" indent="0">
              <a:buNone/>
            </a:pPr>
            <a:r>
              <a:rPr lang="es-ES" b="1" dirty="0"/>
              <a:t> </a:t>
            </a:r>
            <a:r>
              <a:rPr lang="es-ES" b="1" dirty="0" smtClean="0"/>
              <a:t>   ESTUDIO</a:t>
            </a:r>
            <a:endParaRPr lang="es-ES" dirty="0" smtClean="0"/>
          </a:p>
          <a:p>
            <a:pPr marL="0" indent="0" algn="just">
              <a:buNone/>
            </a:pPr>
            <a:endParaRPr lang="es-ES" dirty="0"/>
          </a:p>
        </p:txBody>
      </p:sp>
      <p:pic>
        <p:nvPicPr>
          <p:cNvPr id="4100" name="Picture 4" descr="Resultado de imagen de informatica dibujo niñ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916833"/>
            <a:ext cx="2952328" cy="1902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Resultado de imagen de estudiar niños dibuj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6641" y="4064381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40095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6856" y="274638"/>
            <a:ext cx="8229600" cy="1143000"/>
          </a:xfrm>
          <a:blipFill>
            <a:blip r:embed="rId2"/>
            <a:tile tx="0" ty="0" sx="100000" sy="100000" flip="none" algn="tl"/>
          </a:blipFill>
          <a:ln w="38100">
            <a:solidFill>
              <a:schemeClr val="tx2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s-ES_tradnl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INFORMÁTICA Y MECANOGRAFÍA</a:t>
            </a:r>
            <a:endParaRPr lang="es-E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6856" y="5733256"/>
            <a:ext cx="8229600" cy="936104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dirty="0" smtClean="0"/>
              <a:t>Horario	</a:t>
            </a:r>
          </a:p>
          <a:p>
            <a:pPr marL="0" indent="0" algn="ctr">
              <a:buNone/>
            </a:pPr>
            <a:r>
              <a:rPr lang="es-ES" sz="1600" dirty="0" smtClean="0"/>
              <a:t>2 </a:t>
            </a:r>
            <a:r>
              <a:rPr lang="es-ES" sz="1600" dirty="0"/>
              <a:t>horas </a:t>
            </a:r>
            <a:r>
              <a:rPr lang="es-ES" sz="1600" dirty="0" smtClean="0"/>
              <a:t>semanales: Viernes </a:t>
            </a:r>
            <a:r>
              <a:rPr lang="es-ES" sz="1600" dirty="0"/>
              <a:t>de 16:30 a 18:30 en Centro </a:t>
            </a:r>
            <a:r>
              <a:rPr lang="es-ES" sz="1600" dirty="0" smtClean="0"/>
              <a:t>Nexos</a:t>
            </a:r>
            <a:endParaRPr lang="es-ES" sz="1600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446856" y="1628800"/>
            <a:ext cx="8229600" cy="179181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_tradnl" dirty="0" smtClean="0"/>
              <a:t>Objetivo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1600" dirty="0" smtClean="0"/>
              <a:t>Aprender a utilizar las herramientas informáticas para la realización de trabajos escolares (búsqueda de información en Internet, trabajos en Word, PowerPoint…), así como aprender a escribir y manejar correctamente el teclado del ordenador, escribiendo con los 10 dedos, mediante un método práctico y divertido.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_tradnl" sz="16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s-ES" sz="1600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446856" y="3573016"/>
            <a:ext cx="8229600" cy="100811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_tradnl" dirty="0" smtClean="0"/>
              <a:t>Nivel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ES" sz="1600" dirty="0" smtClean="0"/>
              <a:t>4º, 5º y 6º de Primaria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16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s-ES" sz="1600" dirty="0"/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446856" y="4725144"/>
            <a:ext cx="8229600" cy="86409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 smtClean="0"/>
              <a:t>Nº de </a:t>
            </a:r>
            <a:r>
              <a:rPr lang="es-ES" dirty="0" err="1" smtClean="0"/>
              <a:t>alumn@s</a:t>
            </a:r>
            <a:r>
              <a:rPr lang="es-ES" dirty="0" smtClean="0"/>
              <a:t> por grupo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1600" dirty="0" smtClean="0"/>
              <a:t>		Mínimo &gt; 3 </a:t>
            </a:r>
            <a:r>
              <a:rPr lang="es-ES" sz="1600" dirty="0" err="1" smtClean="0"/>
              <a:t>alumn@s</a:t>
            </a:r>
            <a:r>
              <a:rPr lang="es-ES" sz="1600" dirty="0" smtClean="0"/>
              <a:t>           Máximo &gt; 6 </a:t>
            </a:r>
            <a:r>
              <a:rPr lang="es-ES" sz="1600" dirty="0" err="1" smtClean="0"/>
              <a:t>alumn@s</a:t>
            </a:r>
            <a:endParaRPr lang="es-ES" sz="1600" dirty="0"/>
          </a:p>
        </p:txBody>
      </p:sp>
      <p:pic>
        <p:nvPicPr>
          <p:cNvPr id="1026" name="Picture 2" descr="C:\Program Files\Microsoft Office\MEDIA\CAGCAT10\j0234131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854" y="5877272"/>
            <a:ext cx="504056" cy="535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9195" y="4869160"/>
            <a:ext cx="821197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1" y="1657644"/>
            <a:ext cx="504055" cy="461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711" y="3675085"/>
            <a:ext cx="803973" cy="803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068666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animBg="1"/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ln w="38100">
            <a:solidFill>
              <a:schemeClr val="tx2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s-ES_tradnl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INFORMÁTICA Y MECANOGRAFÍA</a:t>
            </a:r>
            <a:endParaRPr lang="es-E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77500" lnSpcReduction="20000"/>
          </a:bodyPr>
          <a:lstStyle/>
          <a:p>
            <a:pPr algn="just"/>
            <a:r>
              <a:rPr lang="es-ES" dirty="0"/>
              <a:t>En la actualidad las nuevas tecnologías forman parte de la vida diaria. Los niños y jóvenes utilizan estas herramientas de forma constante, en su tiempo libre, como medio para </a:t>
            </a:r>
            <a:r>
              <a:rPr lang="es-ES" dirty="0" smtClean="0"/>
              <a:t>relacionarse y cada vez más, para sus tareas escolares.</a:t>
            </a:r>
            <a:endParaRPr lang="es-ES" dirty="0"/>
          </a:p>
          <a:p>
            <a:pPr algn="just"/>
            <a:r>
              <a:rPr lang="es-ES" dirty="0"/>
              <a:t>Es fundamental que aprendan a utilizar las nuevas tecnologías de forma correcta y eficiente desde pequeños ya que en el futuro serán su herramienta de trabajo, sea cual sea su profesión.</a:t>
            </a:r>
          </a:p>
          <a:p>
            <a:pPr algn="just"/>
            <a:r>
              <a:rPr lang="es-ES" dirty="0" smtClean="0"/>
              <a:t>Como trabajaremos en grupos pequeños, las </a:t>
            </a:r>
            <a:r>
              <a:rPr lang="es-ES" dirty="0"/>
              <a:t>actividades </a:t>
            </a:r>
            <a:r>
              <a:rPr lang="es-ES" dirty="0" smtClean="0"/>
              <a:t>se adaptarán </a:t>
            </a:r>
            <a:r>
              <a:rPr lang="es-ES" dirty="0"/>
              <a:t>a </a:t>
            </a:r>
            <a:r>
              <a:rPr lang="es-ES" dirty="0" smtClean="0"/>
              <a:t>las necesidades y capacidades de </a:t>
            </a:r>
            <a:r>
              <a:rPr lang="es-ES" dirty="0"/>
              <a:t>los alumnos </a:t>
            </a:r>
            <a:r>
              <a:rPr lang="es-ES" dirty="0" smtClean="0"/>
              <a:t>y </a:t>
            </a:r>
            <a:r>
              <a:rPr lang="es-ES" dirty="0"/>
              <a:t>poco a poco avanzamos en el uso de diferentes herramientas que serán muy útiles a los </a:t>
            </a:r>
            <a:r>
              <a:rPr lang="es-ES" dirty="0" smtClean="0"/>
              <a:t>alumnos.</a:t>
            </a:r>
            <a:endParaRPr lang="es-ES" dirty="0"/>
          </a:p>
          <a:p>
            <a:pPr marL="0" indent="0">
              <a:buNone/>
            </a:pPr>
            <a:endParaRPr lang="es-ES_tradnl" dirty="0" smtClean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65214500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ln w="38100">
            <a:solidFill>
              <a:schemeClr val="tx2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s-ES_tradnl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INFORMÁTICA Y MECANOGRAFÍA</a:t>
            </a:r>
            <a:endParaRPr lang="es-E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70000"/>
              </a:lnSpc>
              <a:buNone/>
            </a:pPr>
            <a:r>
              <a:rPr lang="es-ES_tradnl" sz="3600" b="1" u="sng" dirty="0">
                <a:solidFill>
                  <a:schemeClr val="accent6">
                    <a:lumMod val="75000"/>
                  </a:schemeClr>
                </a:solidFill>
              </a:rPr>
              <a:t>MECANOGRAFÍA</a:t>
            </a:r>
          </a:p>
          <a:p>
            <a:pPr algn="just"/>
            <a:r>
              <a:rPr lang="es-ES" dirty="0"/>
              <a:t>Es la generación que más sabe de ordenadores, pero es la que menos dedos utiliza para escribir</a:t>
            </a:r>
            <a:r>
              <a:rPr lang="es-ES" dirty="0" smtClean="0"/>
              <a:t>.</a:t>
            </a:r>
            <a:endParaRPr lang="es-ES" dirty="0"/>
          </a:p>
          <a:p>
            <a:pPr algn="just"/>
            <a:r>
              <a:rPr lang="es-ES" dirty="0" smtClean="0"/>
              <a:t>Cuanto antes empiecen a aprender, menos les costará escribir bien. </a:t>
            </a:r>
          </a:p>
          <a:p>
            <a:pPr lvl="0" algn="just"/>
            <a:r>
              <a:rPr lang="es-ES" dirty="0"/>
              <a:t>En una primera etapa los niños aprenderán a </a:t>
            </a:r>
            <a:r>
              <a:rPr lang="es-ES" b="1" dirty="0"/>
              <a:t>conocer el teclado</a:t>
            </a:r>
            <a:r>
              <a:rPr lang="es-ES" dirty="0"/>
              <a:t>, como </a:t>
            </a:r>
            <a:r>
              <a:rPr lang="es-ES" b="1" dirty="0"/>
              <a:t>posicionar las manos </a:t>
            </a:r>
            <a:r>
              <a:rPr lang="es-ES" dirty="0"/>
              <a:t>dentro de él y como deben pulsar cada una de las teclas</a:t>
            </a:r>
            <a:r>
              <a:rPr lang="es-ES" dirty="0" smtClean="0"/>
              <a:t>.</a:t>
            </a:r>
          </a:p>
          <a:p>
            <a:pPr algn="just"/>
            <a:r>
              <a:rPr lang="es-ES" dirty="0" smtClean="0"/>
              <a:t>Después </a:t>
            </a:r>
            <a:r>
              <a:rPr lang="es-ES" dirty="0"/>
              <a:t>avanzaremos en el aspecto de la </a:t>
            </a:r>
            <a:r>
              <a:rPr lang="es-ES" b="1" dirty="0" smtClean="0"/>
              <a:t>velocidad</a:t>
            </a:r>
            <a:r>
              <a:rPr lang="es-ES" dirty="0" smtClean="0"/>
              <a:t>, </a:t>
            </a:r>
            <a:r>
              <a:rPr lang="es-ES" dirty="0"/>
              <a:t>al tiempo que conocemos los números y símbolos del </a:t>
            </a:r>
            <a:r>
              <a:rPr lang="es-ES" dirty="0" smtClean="0"/>
              <a:t>teclado.</a:t>
            </a:r>
            <a:endParaRPr lang="es-ES" dirty="0"/>
          </a:p>
          <a:p>
            <a:pPr lvl="0" algn="just"/>
            <a:r>
              <a:rPr lang="es-ES" dirty="0" smtClean="0"/>
              <a:t>Combinaremos los ejercicios prácticos con </a:t>
            </a:r>
            <a:r>
              <a:rPr lang="es-ES" b="1" dirty="0" smtClean="0"/>
              <a:t>juegos</a:t>
            </a:r>
            <a:r>
              <a:rPr lang="es-ES" dirty="0" smtClean="0"/>
              <a:t> divertidos de mecanografía para fomentar su motivación y ganas de aprender.</a:t>
            </a:r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pPr marL="0" indent="0">
              <a:buNone/>
            </a:pPr>
            <a:endParaRPr lang="es-ES_tradnl" dirty="0" smtClean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70814191"/>
      </p:ext>
    </p:extLst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ln w="38100">
            <a:solidFill>
              <a:schemeClr val="tx2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s-ES_tradnl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INFORMÁTICA Y MECANOGRAFÍA</a:t>
            </a:r>
            <a:endParaRPr lang="es-E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70000"/>
              </a:lnSpc>
              <a:buNone/>
            </a:pPr>
            <a:r>
              <a:rPr lang="es-ES_tradnl" sz="3600" b="1" u="sng" dirty="0" smtClean="0">
                <a:solidFill>
                  <a:schemeClr val="accent6">
                    <a:lumMod val="75000"/>
                  </a:schemeClr>
                </a:solidFill>
              </a:rPr>
              <a:t>INFORMÁTICA</a:t>
            </a:r>
          </a:p>
          <a:p>
            <a:pPr marL="0" indent="0" algn="just">
              <a:buNone/>
            </a:pPr>
            <a:r>
              <a:rPr lang="es-ES" dirty="0" smtClean="0"/>
              <a:t>Esta </a:t>
            </a:r>
            <a:r>
              <a:rPr lang="es-ES" dirty="0"/>
              <a:t>actividad pretende introducir a los niños en el fascinante mundo de la informática. </a:t>
            </a: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De </a:t>
            </a:r>
            <a:r>
              <a:rPr lang="es-ES" dirty="0"/>
              <a:t>una forma </a:t>
            </a:r>
            <a:r>
              <a:rPr lang="es-ES" b="1" dirty="0"/>
              <a:t>divertida</a:t>
            </a:r>
            <a:r>
              <a:rPr lang="es-ES" dirty="0"/>
              <a:t> y </a:t>
            </a:r>
            <a:r>
              <a:rPr lang="es-ES" b="1" dirty="0"/>
              <a:t>práctica</a:t>
            </a:r>
            <a:r>
              <a:rPr lang="es-ES" dirty="0"/>
              <a:t>, irán adquiriendo habilidad y experiencia en el uso del ordenador y se familiarizarán con los programas que más se adecuan a su edad e intereses: procesadores de textos, </a:t>
            </a:r>
            <a:r>
              <a:rPr lang="es-ES" dirty="0" smtClean="0"/>
              <a:t>hojas </a:t>
            </a:r>
            <a:r>
              <a:rPr lang="es-ES" dirty="0"/>
              <a:t>de cálculo, presentaciones gráficas, un correcto manejo de internet… para que les sirva como una herramienta auxiliar de importancia en las </a:t>
            </a:r>
            <a:r>
              <a:rPr lang="es-ES" b="1" dirty="0"/>
              <a:t>tareas escolares </a:t>
            </a:r>
            <a:r>
              <a:rPr lang="es-ES" dirty="0"/>
              <a:t>y para </a:t>
            </a:r>
            <a:r>
              <a:rPr lang="es-ES" dirty="0" smtClean="0"/>
              <a:t>su </a:t>
            </a:r>
            <a:r>
              <a:rPr lang="es-ES" b="1" dirty="0" smtClean="0"/>
              <a:t>futuro</a:t>
            </a:r>
            <a:r>
              <a:rPr lang="es-ES" dirty="0" smtClean="0"/>
              <a:t>.</a:t>
            </a:r>
          </a:p>
          <a:p>
            <a:pPr marL="0" indent="0" algn="just">
              <a:buNone/>
            </a:pPr>
            <a:r>
              <a:rPr lang="es-ES" dirty="0" smtClean="0"/>
              <a:t>Trabajaremos en </a:t>
            </a:r>
            <a:r>
              <a:rPr lang="es-ES" b="1" u="sng" dirty="0" smtClean="0"/>
              <a:t>grupos muy reducidos</a:t>
            </a:r>
            <a:r>
              <a:rPr lang="es-ES" dirty="0" smtClean="0"/>
              <a:t>, proporcionando una atención individualizada a cada niño.</a:t>
            </a:r>
          </a:p>
          <a:p>
            <a:pPr marL="0" indent="0" algn="just">
              <a:buNone/>
            </a:pPr>
            <a:r>
              <a:rPr lang="es-ES" dirty="0"/>
              <a:t/>
            </a:r>
            <a:br>
              <a:rPr lang="es-ES" dirty="0"/>
            </a:br>
            <a:endParaRPr lang="es-ES_tradnl" dirty="0" smtClean="0"/>
          </a:p>
          <a:p>
            <a:endParaRPr lang="es-ES" dirty="0" smtClean="0"/>
          </a:p>
          <a:p>
            <a:endParaRPr lang="es-ES" dirty="0"/>
          </a:p>
          <a:p>
            <a:pPr marL="0" indent="0">
              <a:buNone/>
            </a:pPr>
            <a:endParaRPr lang="es-ES_tradnl" dirty="0" smtClean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02400946"/>
      </p:ext>
    </p:extLst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6856" y="274638"/>
            <a:ext cx="8229600" cy="1143000"/>
          </a:xfrm>
          <a:blipFill>
            <a:blip r:embed="rId2"/>
            <a:tile tx="0" ty="0" sx="100000" sy="100000" flip="none" algn="tl"/>
          </a:blipFill>
          <a:ln w="38100">
            <a:solidFill>
              <a:schemeClr val="tx2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s-ES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TÉCNICAS DE ESTUDIO</a:t>
            </a:r>
            <a:endParaRPr lang="es-E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6856" y="5598431"/>
            <a:ext cx="8229600" cy="936104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dirty="0" smtClean="0"/>
              <a:t>Horario	</a:t>
            </a:r>
          </a:p>
          <a:p>
            <a:pPr marL="0" indent="0" algn="ctr">
              <a:buNone/>
            </a:pPr>
            <a:r>
              <a:rPr lang="es-ES" sz="1800" dirty="0" smtClean="0"/>
              <a:t>2 </a:t>
            </a:r>
            <a:r>
              <a:rPr lang="es-ES" sz="1800" dirty="0"/>
              <a:t>horas </a:t>
            </a:r>
            <a:r>
              <a:rPr lang="es-ES" sz="1800" dirty="0" smtClean="0"/>
              <a:t>semanales: Lunes y jueves de 17:00 a 18:00 </a:t>
            </a:r>
            <a:r>
              <a:rPr lang="es-ES" sz="1800" dirty="0"/>
              <a:t>en Centro </a:t>
            </a:r>
            <a:r>
              <a:rPr lang="es-ES" sz="1800" dirty="0" smtClean="0"/>
              <a:t>Nexos</a:t>
            </a:r>
            <a:endParaRPr lang="es-ES" sz="1800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446856" y="1628800"/>
            <a:ext cx="8229600" cy="151216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_tradnl" dirty="0" smtClean="0"/>
              <a:t>Objetivo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_tradnl" sz="2000" dirty="0" smtClean="0"/>
              <a:t>Enseñar a los </a:t>
            </a:r>
            <a:r>
              <a:rPr lang="es-ES_tradnl" sz="2000" dirty="0" err="1" smtClean="0"/>
              <a:t>niñ@s</a:t>
            </a:r>
            <a:r>
              <a:rPr lang="es-ES_tradnl" sz="2000" dirty="0" smtClean="0"/>
              <a:t> técnicas individualizadas de aprendizaje para que sean ellos mismos los que sepan dirigir, organizar y desarrollar su estudio diario.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1600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431904" y="3321226"/>
            <a:ext cx="8229600" cy="100811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_tradnl" dirty="0" smtClean="0"/>
              <a:t>Nivel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ES" sz="1800" dirty="0" smtClean="0"/>
              <a:t>5º y 6º de Primaria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16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s-ES" sz="1600" dirty="0"/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446856" y="4544886"/>
            <a:ext cx="8229600" cy="86409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 smtClean="0"/>
              <a:t>Nº de </a:t>
            </a:r>
            <a:r>
              <a:rPr lang="es-ES" dirty="0" err="1" smtClean="0"/>
              <a:t>alumn@s</a:t>
            </a:r>
            <a:r>
              <a:rPr lang="es-ES" dirty="0" smtClean="0"/>
              <a:t> por grupo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ES" sz="1600" dirty="0" smtClean="0"/>
              <a:t>Mínimo &gt; 4 </a:t>
            </a:r>
            <a:r>
              <a:rPr lang="es-ES" sz="1600" dirty="0" err="1" smtClean="0"/>
              <a:t>alumn@s</a:t>
            </a:r>
            <a:r>
              <a:rPr lang="es-ES" sz="1600" dirty="0"/>
              <a:t> </a:t>
            </a:r>
            <a:r>
              <a:rPr lang="es-ES" sz="1600" dirty="0" smtClean="0"/>
              <a:t>por grupo</a:t>
            </a:r>
            <a:endParaRPr lang="es-ES" sz="1600" dirty="0"/>
          </a:p>
        </p:txBody>
      </p:sp>
      <p:pic>
        <p:nvPicPr>
          <p:cNvPr id="1026" name="Picture 2" descr="C:\Program Files\Microsoft Office\MEDIA\CAGCAT10\j0234131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798484"/>
            <a:ext cx="504056" cy="535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423295"/>
            <a:ext cx="803973" cy="803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 descr="Resultado de imagen de estudiar niños dibuj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601052"/>
            <a:ext cx="864096" cy="751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1144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ln w="38100">
            <a:solidFill>
              <a:schemeClr val="tx2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s-ES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TÉCNICAS DE ESTUDIO</a:t>
            </a:r>
            <a:endParaRPr lang="es-E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9393" y="1844824"/>
            <a:ext cx="8371079" cy="4536504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dirty="0" smtClean="0"/>
              <a:t>La transición de Primaria a Secundaria es un gran cambio. Además de lo que implica a nivel social y emocional, </a:t>
            </a:r>
            <a:r>
              <a:rPr lang="es-ES" dirty="0"/>
              <a:t>l</a:t>
            </a:r>
            <a:r>
              <a:rPr lang="es-ES" dirty="0" smtClean="0"/>
              <a:t>a mayoría de los </a:t>
            </a:r>
            <a:r>
              <a:rPr lang="es-ES" dirty="0" err="1" smtClean="0"/>
              <a:t>niñ@s</a:t>
            </a:r>
            <a:r>
              <a:rPr lang="es-ES" dirty="0" smtClean="0"/>
              <a:t> se encuentran ante la necesidad de aumentar e incluso cambiar las horas de trabajo y de estudio para alcanzar los objetivos propuestos </a:t>
            </a:r>
          </a:p>
          <a:p>
            <a:pPr marL="0" indent="0" algn="just">
              <a:buNone/>
            </a:pPr>
            <a:r>
              <a:rPr lang="es-ES" dirty="0" smtClean="0"/>
              <a:t>del nuevo curso.</a:t>
            </a:r>
            <a:endParaRPr lang="es-ES" dirty="0"/>
          </a:p>
        </p:txBody>
      </p:sp>
      <p:pic>
        <p:nvPicPr>
          <p:cNvPr id="6146" name="Picture 2" descr="Resultado de imagen de estudiar niños dibuj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5587" y="4653136"/>
            <a:ext cx="1679119" cy="1562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755475"/>
      </p:ext>
    </p:extLst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848</TotalTime>
  <Words>604</Words>
  <Application>Microsoft Office PowerPoint</Application>
  <PresentationFormat>Presentación en pantalla (4:3)</PresentationFormat>
  <Paragraphs>82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Candy Round BTN</vt:lpstr>
      <vt:lpstr>Tema de Office</vt:lpstr>
      <vt:lpstr>ACTIVIDADES EXTRAESCOLARES 2017-2018</vt:lpstr>
      <vt:lpstr>QUIÉNES SOMOS</vt:lpstr>
      <vt:lpstr>ACTIVIDADES EXTRAESCOLARES</vt:lpstr>
      <vt:lpstr>INFORMÁTICA Y MECANOGRAFÍA</vt:lpstr>
      <vt:lpstr>INFORMÁTICA Y MECANOGRAFÍA</vt:lpstr>
      <vt:lpstr>INFORMÁTICA Y MECANOGRAFÍA</vt:lpstr>
      <vt:lpstr>INFORMÁTICA Y MECANOGRAFÍA</vt:lpstr>
      <vt:lpstr>TÉCNICAS DE ESTUDIO</vt:lpstr>
      <vt:lpstr>TÉCNICAS DE ESTUDIO</vt:lpstr>
      <vt:lpstr>TÉCNICAS DE ESTUDIO</vt:lpstr>
      <vt:lpstr>TÉCNICAS DE ESTUDIO</vt:lpstr>
      <vt:lpstr>TÉCNICAS DE ESTUDIO</vt:lpstr>
      <vt:lpstr>Presentación de PowerPoint</vt:lpstr>
      <vt:lpstr>Presentación de PowerPoint</vt:lpstr>
    </vt:vector>
  </TitlesOfParts>
  <Company>BT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ACTIVIDADES EXTRAESCOLARES 2017-2018</dc:title>
  <dc:creator>ABT</dc:creator>
  <cp:lastModifiedBy>usuario</cp:lastModifiedBy>
  <cp:revision>58</cp:revision>
  <dcterms:created xsi:type="dcterms:W3CDTF">2017-09-11T09:49:18Z</dcterms:created>
  <dcterms:modified xsi:type="dcterms:W3CDTF">2017-09-21T09:34:53Z</dcterms:modified>
</cp:coreProperties>
</file>